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Oswald" charset="1" panose="00000500000000000000"/>
      <p:regular r:id="rId17"/>
    </p:embeddedFont>
    <p:embeddedFont>
      <p:font typeface="Moontime" charset="1" panose="00000000000000000000"/>
      <p:regular r:id="rId18"/>
    </p:embeddedFont>
    <p:embeddedFont>
      <p:font typeface="Canva Sans" charset="1" panose="020B0503030501040103"/>
      <p:regular r:id="rId19"/>
    </p:embeddedFont>
    <p:embeddedFont>
      <p:font typeface="PT Sans" charset="1" panose="020B0503020203020204"/>
      <p:regular r:id="rId20"/>
    </p:embeddedFont>
    <p:embeddedFont>
      <p:font typeface="PT Sans Bold" charset="1" panose="020B07030202030202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grpSp>
        <p:nvGrpSpPr>
          <p:cNvPr name="Group 2" id="2"/>
          <p:cNvGrpSpPr/>
          <p:nvPr/>
        </p:nvGrpSpPr>
        <p:grpSpPr>
          <a:xfrm rot="0">
            <a:off x="0" y="0"/>
            <a:ext cx="6966786" cy="10287000"/>
            <a:chOff x="0" y="0"/>
            <a:chExt cx="989263" cy="1460723"/>
          </a:xfrm>
        </p:grpSpPr>
        <p:sp>
          <p:nvSpPr>
            <p:cNvPr name="Freeform 3" id="3"/>
            <p:cNvSpPr/>
            <p:nvPr/>
          </p:nvSpPr>
          <p:spPr>
            <a:xfrm flipH="false" flipV="false" rot="0">
              <a:off x="0" y="0"/>
              <a:ext cx="989263" cy="1460723"/>
            </a:xfrm>
            <a:custGeom>
              <a:avLst/>
              <a:gdLst/>
              <a:ahLst/>
              <a:cxnLst/>
              <a:rect r="r" b="b" t="t" l="l"/>
              <a:pathLst>
                <a:path h="1460723" w="989263">
                  <a:moveTo>
                    <a:pt x="0" y="0"/>
                  </a:moveTo>
                  <a:lnTo>
                    <a:pt x="989263" y="0"/>
                  </a:lnTo>
                  <a:lnTo>
                    <a:pt x="989263" y="1460723"/>
                  </a:lnTo>
                  <a:lnTo>
                    <a:pt x="0" y="1460723"/>
                  </a:lnTo>
                  <a:close/>
                </a:path>
              </a:pathLst>
            </a:custGeom>
            <a:blipFill>
              <a:blip r:embed="rId2"/>
              <a:stretch>
                <a:fillRect l="-48438" t="0" r="-48438" b="0"/>
              </a:stretch>
            </a:blipFill>
          </p:spPr>
        </p:sp>
      </p:grpSp>
      <p:sp>
        <p:nvSpPr>
          <p:cNvPr name="Freeform 4" id="4"/>
          <p:cNvSpPr/>
          <p:nvPr/>
        </p:nvSpPr>
        <p:spPr>
          <a:xfrm flipH="false" flipV="false" rot="0">
            <a:off x="6966786" y="540523"/>
            <a:ext cx="10542837" cy="2486005"/>
          </a:xfrm>
          <a:custGeom>
            <a:avLst/>
            <a:gdLst/>
            <a:ahLst/>
            <a:cxnLst/>
            <a:rect r="r" b="b" t="t" l="l"/>
            <a:pathLst>
              <a:path h="2486005" w="10542837">
                <a:moveTo>
                  <a:pt x="0" y="0"/>
                </a:moveTo>
                <a:lnTo>
                  <a:pt x="10542836" y="0"/>
                </a:lnTo>
                <a:lnTo>
                  <a:pt x="10542836" y="2486004"/>
                </a:lnTo>
                <a:lnTo>
                  <a:pt x="0" y="2486004"/>
                </a:lnTo>
                <a:lnTo>
                  <a:pt x="0" y="0"/>
                </a:lnTo>
                <a:close/>
              </a:path>
            </a:pathLst>
          </a:custGeom>
          <a:blipFill>
            <a:blip r:embed="rId3"/>
            <a:stretch>
              <a:fillRect l="0" t="0" r="0" b="0"/>
            </a:stretch>
          </a:blipFill>
        </p:spPr>
      </p:sp>
      <p:sp>
        <p:nvSpPr>
          <p:cNvPr name="TextBox 5" id="5"/>
          <p:cNvSpPr txBox="true"/>
          <p:nvPr/>
        </p:nvSpPr>
        <p:spPr>
          <a:xfrm rot="0">
            <a:off x="7571205" y="5490265"/>
            <a:ext cx="9262113" cy="3561311"/>
          </a:xfrm>
          <a:prstGeom prst="rect">
            <a:avLst/>
          </a:prstGeom>
        </p:spPr>
        <p:txBody>
          <a:bodyPr anchor="t" rtlCol="false" tIns="0" lIns="0" bIns="0" rIns="0">
            <a:spAutoFit/>
          </a:bodyPr>
          <a:lstStyle/>
          <a:p>
            <a:pPr algn="l">
              <a:lnSpc>
                <a:spcPts val="13877"/>
              </a:lnSpc>
            </a:pPr>
            <a:r>
              <a:rPr lang="en-US" sz="12616">
                <a:solidFill>
                  <a:srgbClr val="9B5D0C"/>
                </a:solidFill>
                <a:latin typeface="Oswald"/>
                <a:ea typeface="Oswald"/>
                <a:cs typeface="Oswald"/>
                <a:sym typeface="Oswald"/>
              </a:rPr>
              <a:t>BUSINESS PRESENTATION</a:t>
            </a:r>
          </a:p>
        </p:txBody>
      </p:sp>
      <p:sp>
        <p:nvSpPr>
          <p:cNvPr name="TextBox 6" id="6"/>
          <p:cNvSpPr txBox="true"/>
          <p:nvPr/>
        </p:nvSpPr>
        <p:spPr>
          <a:xfrm rot="0">
            <a:off x="7571205" y="3150352"/>
            <a:ext cx="8105732" cy="1735418"/>
          </a:xfrm>
          <a:prstGeom prst="rect">
            <a:avLst/>
          </a:prstGeom>
        </p:spPr>
        <p:txBody>
          <a:bodyPr anchor="t" rtlCol="false" tIns="0" lIns="0" bIns="0" rIns="0">
            <a:spAutoFit/>
          </a:bodyPr>
          <a:lstStyle/>
          <a:p>
            <a:pPr algn="l">
              <a:lnSpc>
                <a:spcPts val="13476"/>
              </a:lnSpc>
            </a:pPr>
            <a:r>
              <a:rPr lang="en-US" sz="12251">
                <a:solidFill>
                  <a:srgbClr val="9B5D0C"/>
                </a:solidFill>
                <a:latin typeface="Moontime"/>
                <a:ea typeface="Moontime"/>
                <a:cs typeface="Moontime"/>
                <a:sym typeface="Moontime"/>
              </a:rPr>
              <a:t>Bespoke Furniture</a:t>
            </a:r>
          </a:p>
        </p:txBody>
      </p:sp>
      <p:sp>
        <p:nvSpPr>
          <p:cNvPr name="TextBox 7" id="7"/>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grpSp>
        <p:nvGrpSpPr>
          <p:cNvPr name="Group 2" id="2"/>
          <p:cNvGrpSpPr/>
          <p:nvPr/>
        </p:nvGrpSpPr>
        <p:grpSpPr>
          <a:xfrm rot="0">
            <a:off x="15228496" y="-398419"/>
            <a:ext cx="3368764" cy="10685419"/>
            <a:chOff x="0" y="0"/>
            <a:chExt cx="383739" cy="1217186"/>
          </a:xfrm>
        </p:grpSpPr>
        <p:sp>
          <p:nvSpPr>
            <p:cNvPr name="Freeform 3" id="3"/>
            <p:cNvSpPr/>
            <p:nvPr/>
          </p:nvSpPr>
          <p:spPr>
            <a:xfrm flipH="false" flipV="false" rot="0">
              <a:off x="0" y="0"/>
              <a:ext cx="383739" cy="1217186"/>
            </a:xfrm>
            <a:custGeom>
              <a:avLst/>
              <a:gdLst/>
              <a:ahLst/>
              <a:cxnLst/>
              <a:rect r="r" b="b" t="t" l="l"/>
              <a:pathLst>
                <a:path h="1217186" w="383739">
                  <a:moveTo>
                    <a:pt x="0" y="0"/>
                  </a:moveTo>
                  <a:lnTo>
                    <a:pt x="383739" y="0"/>
                  </a:lnTo>
                  <a:lnTo>
                    <a:pt x="383739" y="1217186"/>
                  </a:lnTo>
                  <a:lnTo>
                    <a:pt x="0" y="1217186"/>
                  </a:lnTo>
                  <a:close/>
                </a:path>
              </a:pathLst>
            </a:custGeom>
            <a:blipFill>
              <a:blip r:embed="rId2"/>
              <a:stretch>
                <a:fillRect l="-258701" t="0" r="-258701" b="0"/>
              </a:stretch>
            </a:blipFill>
          </p:spPr>
        </p:sp>
      </p:grpSp>
      <p:sp>
        <p:nvSpPr>
          <p:cNvPr name="TextBox 4" id="4"/>
          <p:cNvSpPr txBox="true"/>
          <p:nvPr/>
        </p:nvSpPr>
        <p:spPr>
          <a:xfrm rot="0">
            <a:off x="475366" y="2633675"/>
            <a:ext cx="14064451" cy="7653325"/>
          </a:xfrm>
          <a:prstGeom prst="rect">
            <a:avLst/>
          </a:prstGeom>
        </p:spPr>
        <p:txBody>
          <a:bodyPr anchor="t" rtlCol="false" tIns="0" lIns="0" bIns="0" rIns="0">
            <a:spAutoFit/>
          </a:bodyPr>
          <a:lstStyle/>
          <a:p>
            <a:pPr algn="l" marL="850208" indent="-425104" lvl="1">
              <a:lnSpc>
                <a:spcPts val="5513"/>
              </a:lnSpc>
              <a:buFont typeface="Arial"/>
              <a:buChar char="•"/>
            </a:pPr>
            <a:r>
              <a:rPr lang="en-US" b="true" sz="3937">
                <a:solidFill>
                  <a:srgbClr val="8C6235"/>
                </a:solidFill>
                <a:latin typeface="PT Sans Bold"/>
                <a:ea typeface="PT Sans Bold"/>
                <a:cs typeface="PT Sans Bold"/>
                <a:sym typeface="PT Sans Bold"/>
              </a:rPr>
              <a:t>Timeless Quality</a:t>
            </a:r>
            <a:r>
              <a:rPr lang="en-US" sz="3937">
                <a:solidFill>
                  <a:srgbClr val="8C6235"/>
                </a:solidFill>
                <a:latin typeface="PT Sans"/>
                <a:ea typeface="PT Sans"/>
                <a:cs typeface="PT Sans"/>
                <a:sym typeface="PT Sans"/>
              </a:rPr>
              <a:t>: Durable furniture built to last.</a:t>
            </a:r>
          </a:p>
          <a:p>
            <a:pPr algn="l" marL="850208" indent="-425104" lvl="1">
              <a:lnSpc>
                <a:spcPts val="5513"/>
              </a:lnSpc>
              <a:spcBef>
                <a:spcPct val="0"/>
              </a:spcBef>
              <a:buFont typeface="Arial"/>
              <a:buChar char="•"/>
            </a:pPr>
            <a:r>
              <a:rPr lang="en-US" b="true" sz="3937">
                <a:solidFill>
                  <a:srgbClr val="8C6235"/>
                </a:solidFill>
                <a:latin typeface="PT Sans Bold"/>
                <a:ea typeface="PT Sans Bold"/>
                <a:cs typeface="PT Sans Bold"/>
                <a:sym typeface="PT Sans Bold"/>
              </a:rPr>
              <a:t>Exceptional Craftsmanship</a:t>
            </a:r>
            <a:r>
              <a:rPr lang="en-US" sz="3937">
                <a:solidFill>
                  <a:srgbClr val="8C6235"/>
                </a:solidFill>
                <a:latin typeface="PT Sans"/>
                <a:ea typeface="PT Sans"/>
                <a:cs typeface="PT Sans"/>
                <a:sym typeface="PT Sans"/>
              </a:rPr>
              <a:t>: Handcrafted with meticulous attention to detail.</a:t>
            </a:r>
          </a:p>
          <a:p>
            <a:pPr algn="l" marL="850208" indent="-425104" lvl="1">
              <a:lnSpc>
                <a:spcPts val="5513"/>
              </a:lnSpc>
              <a:spcBef>
                <a:spcPct val="0"/>
              </a:spcBef>
              <a:buFont typeface="Arial"/>
              <a:buChar char="•"/>
            </a:pPr>
            <a:r>
              <a:rPr lang="en-US" b="true" sz="3937">
                <a:solidFill>
                  <a:srgbClr val="8C6235"/>
                </a:solidFill>
                <a:latin typeface="PT Sans Bold"/>
                <a:ea typeface="PT Sans Bold"/>
                <a:cs typeface="PT Sans Bold"/>
                <a:sym typeface="PT Sans Bold"/>
              </a:rPr>
              <a:t>Sustainable Materials</a:t>
            </a:r>
            <a:r>
              <a:rPr lang="en-US" sz="3937">
                <a:solidFill>
                  <a:srgbClr val="8C6235"/>
                </a:solidFill>
                <a:latin typeface="PT Sans"/>
                <a:ea typeface="PT Sans"/>
                <a:cs typeface="PT Sans"/>
                <a:sym typeface="PT Sans"/>
              </a:rPr>
              <a:t>: Eco-friendly sourcing practices.</a:t>
            </a:r>
          </a:p>
          <a:p>
            <a:pPr algn="l" marL="850208" indent="-425104" lvl="1">
              <a:lnSpc>
                <a:spcPts val="5513"/>
              </a:lnSpc>
              <a:spcBef>
                <a:spcPct val="0"/>
              </a:spcBef>
              <a:buFont typeface="Arial"/>
              <a:buChar char="•"/>
            </a:pPr>
            <a:r>
              <a:rPr lang="en-US" b="true" sz="3937">
                <a:solidFill>
                  <a:srgbClr val="8C6235"/>
                </a:solidFill>
                <a:latin typeface="PT Sans Bold"/>
                <a:ea typeface="PT Sans Bold"/>
                <a:cs typeface="PT Sans Bold"/>
                <a:sym typeface="PT Sans Bold"/>
              </a:rPr>
              <a:t>Personalized Service</a:t>
            </a:r>
            <a:r>
              <a:rPr lang="en-US" sz="3937">
                <a:solidFill>
                  <a:srgbClr val="8C6235"/>
                </a:solidFill>
                <a:latin typeface="PT Sans"/>
                <a:ea typeface="PT Sans"/>
                <a:cs typeface="PT Sans"/>
                <a:sym typeface="PT Sans"/>
              </a:rPr>
              <a:t>: Expert guidance to find your perfect style.</a:t>
            </a:r>
          </a:p>
          <a:p>
            <a:pPr algn="l" marL="850208" indent="-425104" lvl="1">
              <a:lnSpc>
                <a:spcPts val="5513"/>
              </a:lnSpc>
              <a:spcBef>
                <a:spcPct val="0"/>
              </a:spcBef>
              <a:buFont typeface="Arial"/>
              <a:buChar char="•"/>
            </a:pPr>
            <a:r>
              <a:rPr lang="en-US" b="true" sz="3937">
                <a:solidFill>
                  <a:srgbClr val="8C6235"/>
                </a:solidFill>
                <a:latin typeface="PT Sans Bold"/>
                <a:ea typeface="PT Sans Bold"/>
                <a:cs typeface="PT Sans Bold"/>
                <a:sym typeface="PT Sans Bold"/>
              </a:rPr>
              <a:t>Competitive Pricing</a:t>
            </a:r>
            <a:r>
              <a:rPr lang="en-US" sz="3937">
                <a:solidFill>
                  <a:srgbClr val="8C6235"/>
                </a:solidFill>
                <a:latin typeface="PT Sans"/>
                <a:ea typeface="PT Sans"/>
                <a:cs typeface="PT Sans"/>
                <a:sym typeface="PT Sans"/>
              </a:rPr>
              <a:t>: Affordable elegance without compromising quality.</a:t>
            </a:r>
          </a:p>
          <a:p>
            <a:pPr algn="l" marL="850208" indent="-425104" lvl="1">
              <a:lnSpc>
                <a:spcPts val="5513"/>
              </a:lnSpc>
              <a:spcBef>
                <a:spcPct val="0"/>
              </a:spcBef>
              <a:buFont typeface="Arial"/>
              <a:buChar char="•"/>
            </a:pPr>
            <a:r>
              <a:rPr lang="en-US" b="true" sz="3937">
                <a:solidFill>
                  <a:srgbClr val="8C6235"/>
                </a:solidFill>
                <a:latin typeface="PT Sans Bold"/>
                <a:ea typeface="PT Sans Bold"/>
                <a:cs typeface="PT Sans Bold"/>
                <a:sym typeface="PT Sans Bold"/>
              </a:rPr>
              <a:t>Comfort and Style</a:t>
            </a:r>
            <a:r>
              <a:rPr lang="en-US" sz="3937">
                <a:solidFill>
                  <a:srgbClr val="8C6235"/>
                </a:solidFill>
                <a:latin typeface="PT Sans"/>
                <a:ea typeface="PT Sans"/>
                <a:cs typeface="PT Sans"/>
                <a:sym typeface="PT Sans"/>
              </a:rPr>
              <a:t>: Designs that enhance both aesthetics and comfort.</a:t>
            </a:r>
          </a:p>
          <a:p>
            <a:pPr algn="l">
              <a:lnSpc>
                <a:spcPts val="5513"/>
              </a:lnSpc>
              <a:spcBef>
                <a:spcPct val="0"/>
              </a:spcBef>
            </a:pPr>
            <a:r>
              <a:rPr lang="en-US" sz="3937">
                <a:solidFill>
                  <a:srgbClr val="8C6235"/>
                </a:solidFill>
                <a:latin typeface="PT Sans"/>
                <a:ea typeface="PT Sans"/>
                <a:cs typeface="PT Sans"/>
                <a:sym typeface="PT Sans"/>
              </a:rPr>
              <a:t> </a:t>
            </a:r>
          </a:p>
        </p:txBody>
      </p:sp>
      <p:sp>
        <p:nvSpPr>
          <p:cNvPr name="TextBox 5" id="5"/>
          <p:cNvSpPr txBox="true"/>
          <p:nvPr/>
        </p:nvSpPr>
        <p:spPr>
          <a:xfrm rot="0">
            <a:off x="475366" y="737352"/>
            <a:ext cx="14753130"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WHY BODEN FURNITURE? </a:t>
            </a:r>
          </a:p>
        </p:txBody>
      </p:sp>
      <p:sp>
        <p:nvSpPr>
          <p:cNvPr name="TextBox 6" id="6"/>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AutoShape 2" id="2"/>
          <p:cNvSpPr/>
          <p:nvPr/>
        </p:nvSpPr>
        <p:spPr>
          <a:xfrm flipV="true">
            <a:off x="2721908" y="2033474"/>
            <a:ext cx="0" cy="6668397"/>
          </a:xfrm>
          <a:prstGeom prst="line">
            <a:avLst/>
          </a:prstGeom>
          <a:ln cap="flat" w="38100">
            <a:solidFill>
              <a:srgbClr val="9B5D0C"/>
            </a:solidFill>
            <a:prstDash val="solid"/>
            <a:headEnd type="none" len="sm" w="sm"/>
            <a:tailEnd type="none" len="sm" w="sm"/>
          </a:ln>
        </p:spPr>
      </p:sp>
      <p:grpSp>
        <p:nvGrpSpPr>
          <p:cNvPr name="Group 3" id="3"/>
          <p:cNvGrpSpPr/>
          <p:nvPr/>
        </p:nvGrpSpPr>
        <p:grpSpPr>
          <a:xfrm rot="0">
            <a:off x="10873919" y="0"/>
            <a:ext cx="7414081" cy="10287000"/>
            <a:chOff x="0" y="0"/>
            <a:chExt cx="1148635" cy="1593725"/>
          </a:xfrm>
        </p:grpSpPr>
        <p:sp>
          <p:nvSpPr>
            <p:cNvPr name="Freeform 4" id="4"/>
            <p:cNvSpPr/>
            <p:nvPr/>
          </p:nvSpPr>
          <p:spPr>
            <a:xfrm flipH="false" flipV="false" rot="0">
              <a:off x="0" y="0"/>
              <a:ext cx="1148635" cy="1593725"/>
            </a:xfrm>
            <a:custGeom>
              <a:avLst/>
              <a:gdLst/>
              <a:ahLst/>
              <a:cxnLst/>
              <a:rect r="r" b="b" t="t" l="l"/>
              <a:pathLst>
                <a:path h="1593725" w="1148635">
                  <a:moveTo>
                    <a:pt x="0" y="0"/>
                  </a:moveTo>
                  <a:lnTo>
                    <a:pt x="1148635" y="0"/>
                  </a:lnTo>
                  <a:lnTo>
                    <a:pt x="1148635" y="1593725"/>
                  </a:lnTo>
                  <a:lnTo>
                    <a:pt x="0" y="1593725"/>
                  </a:lnTo>
                  <a:close/>
                </a:path>
              </a:pathLst>
            </a:custGeom>
            <a:blipFill>
              <a:blip r:embed="rId2"/>
              <a:stretch>
                <a:fillRect l="-2031" t="0" r="-2031" b="0"/>
              </a:stretch>
            </a:blipFill>
          </p:spPr>
        </p:sp>
      </p:grpSp>
      <p:sp>
        <p:nvSpPr>
          <p:cNvPr name="Freeform 5" id="5"/>
          <p:cNvSpPr/>
          <p:nvPr/>
        </p:nvSpPr>
        <p:spPr>
          <a:xfrm flipH="false" flipV="false" rot="0">
            <a:off x="3466692" y="8205164"/>
            <a:ext cx="602253" cy="602253"/>
          </a:xfrm>
          <a:custGeom>
            <a:avLst/>
            <a:gdLst/>
            <a:ahLst/>
            <a:cxnLst/>
            <a:rect r="r" b="b" t="t" l="l"/>
            <a:pathLst>
              <a:path h="602253" w="602253">
                <a:moveTo>
                  <a:pt x="0" y="0"/>
                </a:moveTo>
                <a:lnTo>
                  <a:pt x="602253" y="0"/>
                </a:lnTo>
                <a:lnTo>
                  <a:pt x="602253" y="602253"/>
                </a:lnTo>
                <a:lnTo>
                  <a:pt x="0" y="602253"/>
                </a:lnTo>
                <a:lnTo>
                  <a:pt x="0" y="0"/>
                </a:lnTo>
                <a:close/>
              </a:path>
            </a:pathLst>
          </a:custGeom>
          <a:blipFill>
            <a:blip r:embed="rId3"/>
            <a:stretch>
              <a:fillRect l="0" t="0" r="0" b="0"/>
            </a:stretch>
          </a:blipFill>
        </p:spPr>
      </p:sp>
      <p:sp>
        <p:nvSpPr>
          <p:cNvPr name="TextBox 6" id="6"/>
          <p:cNvSpPr txBox="true"/>
          <p:nvPr/>
        </p:nvSpPr>
        <p:spPr>
          <a:xfrm rot="0">
            <a:off x="3466692" y="1804837"/>
            <a:ext cx="6624349"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CONTACT US!</a:t>
            </a:r>
          </a:p>
        </p:txBody>
      </p:sp>
      <p:sp>
        <p:nvSpPr>
          <p:cNvPr name="TextBox 7" id="7"/>
          <p:cNvSpPr txBox="true"/>
          <p:nvPr/>
        </p:nvSpPr>
        <p:spPr>
          <a:xfrm rot="0">
            <a:off x="3466692" y="3312961"/>
            <a:ext cx="5857246" cy="2523948"/>
          </a:xfrm>
          <a:prstGeom prst="rect">
            <a:avLst/>
          </a:prstGeom>
        </p:spPr>
        <p:txBody>
          <a:bodyPr anchor="t" rtlCol="false" tIns="0" lIns="0" bIns="0" rIns="0">
            <a:spAutoFit/>
          </a:bodyPr>
          <a:lstStyle/>
          <a:p>
            <a:pPr algn="l">
              <a:lnSpc>
                <a:spcPts val="9884"/>
              </a:lnSpc>
            </a:pPr>
            <a:r>
              <a:rPr lang="en-US" sz="8986">
                <a:solidFill>
                  <a:srgbClr val="9B5D0C"/>
                </a:solidFill>
                <a:latin typeface="Moontime"/>
                <a:ea typeface="Moontime"/>
                <a:cs typeface="Moontime"/>
                <a:sym typeface="Moontime"/>
              </a:rPr>
              <a:t>And Enjoy Your New Furniture</a:t>
            </a:r>
          </a:p>
        </p:txBody>
      </p:sp>
      <p:sp>
        <p:nvSpPr>
          <p:cNvPr name="TextBox 8" id="8"/>
          <p:cNvSpPr txBox="true"/>
          <p:nvPr/>
        </p:nvSpPr>
        <p:spPr>
          <a:xfrm rot="0">
            <a:off x="4174491" y="7221513"/>
            <a:ext cx="3596393" cy="438785"/>
          </a:xfrm>
          <a:prstGeom prst="rect">
            <a:avLst/>
          </a:prstGeom>
        </p:spPr>
        <p:txBody>
          <a:bodyPr anchor="t" rtlCol="false" tIns="0" lIns="0" bIns="0" rIns="0">
            <a:spAutoFit/>
          </a:bodyPr>
          <a:lstStyle/>
          <a:p>
            <a:pPr algn="l">
              <a:lnSpc>
                <a:spcPts val="3640"/>
              </a:lnSpc>
            </a:pPr>
            <a:r>
              <a:rPr lang="en-US" sz="2600">
                <a:solidFill>
                  <a:srgbClr val="9B5D0C"/>
                </a:solidFill>
                <a:latin typeface="Oswald"/>
                <a:ea typeface="Oswald"/>
                <a:cs typeface="Oswald"/>
                <a:sym typeface="Oswald"/>
              </a:rPr>
              <a:t>07792385224</a:t>
            </a:r>
          </a:p>
        </p:txBody>
      </p:sp>
      <p:sp>
        <p:nvSpPr>
          <p:cNvPr name="TextBox 9" id="9"/>
          <p:cNvSpPr txBox="true"/>
          <p:nvPr/>
        </p:nvSpPr>
        <p:spPr>
          <a:xfrm rot="0">
            <a:off x="4174491" y="7742299"/>
            <a:ext cx="3665362" cy="438785"/>
          </a:xfrm>
          <a:prstGeom prst="rect">
            <a:avLst/>
          </a:prstGeom>
        </p:spPr>
        <p:txBody>
          <a:bodyPr anchor="t" rtlCol="false" tIns="0" lIns="0" bIns="0" rIns="0">
            <a:spAutoFit/>
          </a:bodyPr>
          <a:lstStyle/>
          <a:p>
            <a:pPr algn="l">
              <a:lnSpc>
                <a:spcPts val="3640"/>
              </a:lnSpc>
            </a:pPr>
            <a:r>
              <a:rPr lang="en-US" sz="2600">
                <a:solidFill>
                  <a:srgbClr val="9B5D0C"/>
                </a:solidFill>
                <a:latin typeface="Oswald"/>
                <a:ea typeface="Oswald"/>
                <a:cs typeface="Oswald"/>
                <a:sym typeface="Oswald"/>
              </a:rPr>
              <a:t>info@bodenfurniture.com</a:t>
            </a:r>
          </a:p>
        </p:txBody>
      </p:sp>
      <p:sp>
        <p:nvSpPr>
          <p:cNvPr name="TextBox 10" id="10"/>
          <p:cNvSpPr txBox="true"/>
          <p:nvPr/>
        </p:nvSpPr>
        <p:spPr>
          <a:xfrm rot="0">
            <a:off x="3466692" y="5865484"/>
            <a:ext cx="6334437" cy="1213352"/>
          </a:xfrm>
          <a:prstGeom prst="rect">
            <a:avLst/>
          </a:prstGeom>
        </p:spPr>
        <p:txBody>
          <a:bodyPr anchor="t" rtlCol="false" tIns="0" lIns="0" bIns="0" rIns="0">
            <a:spAutoFit/>
          </a:bodyPr>
          <a:lstStyle/>
          <a:p>
            <a:pPr algn="l">
              <a:lnSpc>
                <a:spcPts val="3174"/>
              </a:lnSpc>
              <a:spcBef>
                <a:spcPct val="0"/>
              </a:spcBef>
            </a:pPr>
            <a:r>
              <a:rPr lang="en-US" sz="2885">
                <a:solidFill>
                  <a:srgbClr val="9B5D0C"/>
                </a:solidFill>
                <a:latin typeface="Oswald"/>
                <a:ea typeface="Oswald"/>
                <a:cs typeface="Oswald"/>
                <a:sym typeface="Oswald"/>
              </a:rPr>
              <a:t>Unit 7, Whitchurch Business Park, Manor Farm, Buckingham Road, Whitchurch, Aylesbury, HP22 4RB.</a:t>
            </a:r>
          </a:p>
        </p:txBody>
      </p:sp>
      <p:sp>
        <p:nvSpPr>
          <p:cNvPr name="TextBox 11" id="11"/>
          <p:cNvSpPr txBox="true"/>
          <p:nvPr/>
        </p:nvSpPr>
        <p:spPr>
          <a:xfrm rot="0">
            <a:off x="4174491" y="8263086"/>
            <a:ext cx="3665362" cy="438785"/>
          </a:xfrm>
          <a:prstGeom prst="rect">
            <a:avLst/>
          </a:prstGeom>
        </p:spPr>
        <p:txBody>
          <a:bodyPr anchor="t" rtlCol="false" tIns="0" lIns="0" bIns="0" rIns="0">
            <a:spAutoFit/>
          </a:bodyPr>
          <a:lstStyle/>
          <a:p>
            <a:pPr algn="l">
              <a:lnSpc>
                <a:spcPts val="3640"/>
              </a:lnSpc>
            </a:pPr>
            <a:r>
              <a:rPr lang="en-US" sz="2600">
                <a:solidFill>
                  <a:srgbClr val="9B5D0C"/>
                </a:solidFill>
                <a:latin typeface="Oswald"/>
                <a:ea typeface="Oswald"/>
                <a:cs typeface="Oswald"/>
                <a:sym typeface="Oswald"/>
              </a:rPr>
              <a:t>boden_furniture</a:t>
            </a:r>
          </a:p>
        </p:txBody>
      </p:sp>
      <p:sp>
        <p:nvSpPr>
          <p:cNvPr name="Freeform 12" id="12"/>
          <p:cNvSpPr/>
          <p:nvPr/>
        </p:nvSpPr>
        <p:spPr>
          <a:xfrm flipH="false" flipV="false" rot="0">
            <a:off x="3584352" y="7269138"/>
            <a:ext cx="366933" cy="366933"/>
          </a:xfrm>
          <a:custGeom>
            <a:avLst/>
            <a:gdLst/>
            <a:ahLst/>
            <a:cxnLst/>
            <a:rect r="r" b="b" t="t" l="l"/>
            <a:pathLst>
              <a:path h="366933" w="366933">
                <a:moveTo>
                  <a:pt x="0" y="0"/>
                </a:moveTo>
                <a:lnTo>
                  <a:pt x="366933" y="0"/>
                </a:lnTo>
                <a:lnTo>
                  <a:pt x="366933" y="366933"/>
                </a:lnTo>
                <a:lnTo>
                  <a:pt x="0" y="3669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584352" y="7844402"/>
            <a:ext cx="366933" cy="282205"/>
          </a:xfrm>
          <a:custGeom>
            <a:avLst/>
            <a:gdLst/>
            <a:ahLst/>
            <a:cxnLst/>
            <a:rect r="r" b="b" t="t" l="l"/>
            <a:pathLst>
              <a:path h="282205" w="366933">
                <a:moveTo>
                  <a:pt x="0" y="0"/>
                </a:moveTo>
                <a:lnTo>
                  <a:pt x="366933" y="0"/>
                </a:lnTo>
                <a:lnTo>
                  <a:pt x="366933" y="282205"/>
                </a:lnTo>
                <a:lnTo>
                  <a:pt x="0" y="282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11</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AutoShape 2" id="2"/>
          <p:cNvSpPr/>
          <p:nvPr/>
        </p:nvSpPr>
        <p:spPr>
          <a:xfrm flipV="true">
            <a:off x="2624992" y="2045879"/>
            <a:ext cx="0" cy="6492240"/>
          </a:xfrm>
          <a:prstGeom prst="line">
            <a:avLst/>
          </a:prstGeom>
          <a:ln cap="flat" w="38100">
            <a:solidFill>
              <a:srgbClr val="9B5D0C"/>
            </a:solidFill>
            <a:prstDash val="solid"/>
            <a:headEnd type="none" len="sm" w="sm"/>
            <a:tailEnd type="none" len="sm" w="sm"/>
          </a:ln>
        </p:spPr>
      </p:sp>
      <p:grpSp>
        <p:nvGrpSpPr>
          <p:cNvPr name="Group 3" id="3"/>
          <p:cNvGrpSpPr/>
          <p:nvPr/>
        </p:nvGrpSpPr>
        <p:grpSpPr>
          <a:xfrm rot="0">
            <a:off x="13059819" y="-3580462"/>
            <a:ext cx="8972222" cy="13990983"/>
            <a:chOff x="0" y="0"/>
            <a:chExt cx="1022034" cy="1593725"/>
          </a:xfrm>
        </p:grpSpPr>
        <p:sp>
          <p:nvSpPr>
            <p:cNvPr name="Freeform 4" id="4"/>
            <p:cNvSpPr/>
            <p:nvPr/>
          </p:nvSpPr>
          <p:spPr>
            <a:xfrm flipH="false" flipV="false" rot="0">
              <a:off x="0" y="0"/>
              <a:ext cx="1022034" cy="1593725"/>
            </a:xfrm>
            <a:custGeom>
              <a:avLst/>
              <a:gdLst/>
              <a:ahLst/>
              <a:cxnLst/>
              <a:rect r="r" b="b" t="t" l="l"/>
              <a:pathLst>
                <a:path h="1593725" w="1022034">
                  <a:moveTo>
                    <a:pt x="0" y="0"/>
                  </a:moveTo>
                  <a:lnTo>
                    <a:pt x="1022034" y="0"/>
                  </a:lnTo>
                  <a:lnTo>
                    <a:pt x="1022034" y="1593725"/>
                  </a:lnTo>
                  <a:lnTo>
                    <a:pt x="0" y="1593725"/>
                  </a:lnTo>
                  <a:close/>
                </a:path>
              </a:pathLst>
            </a:custGeom>
            <a:blipFill>
              <a:blip r:embed="rId2"/>
              <a:stretch>
                <a:fillRect l="-53957" t="0" r="-53957" b="0"/>
              </a:stretch>
            </a:blipFill>
          </p:spPr>
        </p:sp>
      </p:grpSp>
      <p:sp>
        <p:nvSpPr>
          <p:cNvPr name="TextBox 5" id="5"/>
          <p:cNvSpPr txBox="true"/>
          <p:nvPr/>
        </p:nvSpPr>
        <p:spPr>
          <a:xfrm rot="0">
            <a:off x="3441679" y="1992630"/>
            <a:ext cx="5782394"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A﻿BOUT US</a:t>
            </a:r>
          </a:p>
        </p:txBody>
      </p:sp>
      <p:sp>
        <p:nvSpPr>
          <p:cNvPr name="TextBox 6" id="6"/>
          <p:cNvSpPr txBox="true"/>
          <p:nvPr/>
        </p:nvSpPr>
        <p:spPr>
          <a:xfrm rot="0">
            <a:off x="3490566" y="3672402"/>
            <a:ext cx="8722730" cy="4865717"/>
          </a:xfrm>
          <a:prstGeom prst="rect">
            <a:avLst/>
          </a:prstGeom>
        </p:spPr>
        <p:txBody>
          <a:bodyPr anchor="t" rtlCol="false" tIns="0" lIns="0" bIns="0" rIns="0">
            <a:spAutoFit/>
          </a:bodyPr>
          <a:lstStyle/>
          <a:p>
            <a:pPr algn="l">
              <a:lnSpc>
                <a:spcPts val="4810"/>
              </a:lnSpc>
            </a:pPr>
            <a:r>
              <a:rPr lang="en-US" sz="3436">
                <a:solidFill>
                  <a:srgbClr val="8C6235"/>
                </a:solidFill>
                <a:latin typeface="PT Sans"/>
                <a:ea typeface="PT Sans"/>
                <a:cs typeface="PT Sans"/>
                <a:sym typeface="PT Sans"/>
              </a:rPr>
              <a:t>We are a company operating in the furniture industry. We develop products with local craftsmen who demonstrate high quality and creativity. Our range includes various types of furniture crafted from different materials. Each piece is individually designed to complement the style of the client’s home and tailored to specific requirements.</a:t>
            </a:r>
          </a:p>
        </p:txBody>
      </p:sp>
      <p:sp>
        <p:nvSpPr>
          <p:cNvPr name="TextBox 7" id="7"/>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AutoShape 2" id="2"/>
          <p:cNvSpPr/>
          <p:nvPr/>
        </p:nvSpPr>
        <p:spPr>
          <a:xfrm flipV="true">
            <a:off x="5333991" y="802137"/>
            <a:ext cx="0" cy="7750174"/>
          </a:xfrm>
          <a:prstGeom prst="line">
            <a:avLst/>
          </a:prstGeom>
          <a:ln cap="flat" w="38100">
            <a:solidFill>
              <a:srgbClr val="9B5D0C"/>
            </a:solidFill>
            <a:prstDash val="solid"/>
            <a:headEnd type="none" len="sm" w="sm"/>
            <a:tailEnd type="none" len="sm" w="sm"/>
          </a:ln>
        </p:spPr>
      </p:sp>
      <p:grpSp>
        <p:nvGrpSpPr>
          <p:cNvPr name="Group 3" id="3"/>
          <p:cNvGrpSpPr/>
          <p:nvPr/>
        </p:nvGrpSpPr>
        <p:grpSpPr>
          <a:xfrm rot="0">
            <a:off x="0" y="0"/>
            <a:ext cx="4796246" cy="10287000"/>
            <a:chOff x="0" y="0"/>
            <a:chExt cx="743064" cy="1593725"/>
          </a:xfrm>
        </p:grpSpPr>
        <p:sp>
          <p:nvSpPr>
            <p:cNvPr name="Freeform 4" id="4"/>
            <p:cNvSpPr/>
            <p:nvPr/>
          </p:nvSpPr>
          <p:spPr>
            <a:xfrm flipH="false" flipV="false" rot="0">
              <a:off x="0" y="0"/>
              <a:ext cx="743064" cy="1593725"/>
            </a:xfrm>
            <a:custGeom>
              <a:avLst/>
              <a:gdLst/>
              <a:ahLst/>
              <a:cxnLst/>
              <a:rect r="r" b="b" t="t" l="l"/>
              <a:pathLst>
                <a:path h="1593725" w="743064">
                  <a:moveTo>
                    <a:pt x="0" y="0"/>
                  </a:moveTo>
                  <a:lnTo>
                    <a:pt x="743064" y="0"/>
                  </a:lnTo>
                  <a:lnTo>
                    <a:pt x="743064" y="1593725"/>
                  </a:lnTo>
                  <a:lnTo>
                    <a:pt x="0" y="1593725"/>
                  </a:lnTo>
                  <a:close/>
                </a:path>
              </a:pathLst>
            </a:custGeom>
            <a:blipFill>
              <a:blip r:embed="rId2"/>
              <a:stretch>
                <a:fillRect l="-22655" t="0" r="-22655" b="0"/>
              </a:stretch>
            </a:blipFill>
          </p:spPr>
        </p:sp>
      </p:grpSp>
      <p:sp>
        <p:nvSpPr>
          <p:cNvPr name="TextBox 5" id="5"/>
          <p:cNvSpPr txBox="true"/>
          <p:nvPr/>
        </p:nvSpPr>
        <p:spPr>
          <a:xfrm rot="0">
            <a:off x="5871737" y="897387"/>
            <a:ext cx="7899172"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OUR SERVICE</a:t>
            </a:r>
          </a:p>
        </p:txBody>
      </p:sp>
      <p:sp>
        <p:nvSpPr>
          <p:cNvPr name="TextBox 6" id="6"/>
          <p:cNvSpPr txBox="true"/>
          <p:nvPr/>
        </p:nvSpPr>
        <p:spPr>
          <a:xfrm rot="0">
            <a:off x="5871737" y="4000420"/>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build in kitchen</a:t>
            </a:r>
          </a:p>
        </p:txBody>
      </p:sp>
      <p:sp>
        <p:nvSpPr>
          <p:cNvPr name="TextBox 7" id="7"/>
          <p:cNvSpPr txBox="true"/>
          <p:nvPr/>
        </p:nvSpPr>
        <p:spPr>
          <a:xfrm rot="0">
            <a:off x="5871737" y="3262762"/>
            <a:ext cx="7453699"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bespoke wardrobe and cupboard</a:t>
            </a:r>
          </a:p>
        </p:txBody>
      </p:sp>
      <p:sp>
        <p:nvSpPr>
          <p:cNvPr name="TextBox 8" id="8"/>
          <p:cNvSpPr txBox="true"/>
          <p:nvPr/>
        </p:nvSpPr>
        <p:spPr>
          <a:xfrm rot="0">
            <a:off x="5871737" y="6951053"/>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doors</a:t>
            </a:r>
          </a:p>
        </p:txBody>
      </p:sp>
      <p:sp>
        <p:nvSpPr>
          <p:cNvPr name="TextBox 9" id="9"/>
          <p:cNvSpPr txBox="true"/>
          <p:nvPr/>
        </p:nvSpPr>
        <p:spPr>
          <a:xfrm rot="0">
            <a:off x="5871737" y="5475737"/>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shelving</a:t>
            </a:r>
          </a:p>
        </p:txBody>
      </p:sp>
      <p:sp>
        <p:nvSpPr>
          <p:cNvPr name="TextBox 10" id="10"/>
          <p:cNvSpPr txBox="true"/>
          <p:nvPr/>
        </p:nvSpPr>
        <p:spPr>
          <a:xfrm rot="0">
            <a:off x="5871737" y="6213395"/>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TV unit</a:t>
            </a:r>
          </a:p>
        </p:txBody>
      </p:sp>
      <p:sp>
        <p:nvSpPr>
          <p:cNvPr name="TextBox 11" id="11"/>
          <p:cNvSpPr txBox="true"/>
          <p:nvPr/>
        </p:nvSpPr>
        <p:spPr>
          <a:xfrm rot="0">
            <a:off x="5871737" y="7688711"/>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staircase</a:t>
            </a:r>
          </a:p>
        </p:txBody>
      </p:sp>
      <p:sp>
        <p:nvSpPr>
          <p:cNvPr name="TextBox 12" id="12"/>
          <p:cNvSpPr txBox="true"/>
          <p:nvPr/>
        </p:nvSpPr>
        <p:spPr>
          <a:xfrm rot="0">
            <a:off x="5871737" y="4738078"/>
            <a:ext cx="4630008" cy="863600"/>
          </a:xfrm>
          <a:prstGeom prst="rect">
            <a:avLst/>
          </a:prstGeom>
        </p:spPr>
        <p:txBody>
          <a:bodyPr anchor="t" rtlCol="false" tIns="0" lIns="0" bIns="0" rIns="0">
            <a:spAutoFit/>
          </a:bodyPr>
          <a:lstStyle/>
          <a:p>
            <a:pPr algn="l">
              <a:lnSpc>
                <a:spcPts val="7000"/>
              </a:lnSpc>
            </a:pPr>
            <a:r>
              <a:rPr lang="en-US" sz="5000">
                <a:solidFill>
                  <a:srgbClr val="9B5D0C"/>
                </a:solidFill>
                <a:latin typeface="Oswald"/>
                <a:ea typeface="Oswald"/>
                <a:cs typeface="Oswald"/>
                <a:sym typeface="Oswald"/>
              </a:rPr>
              <a:t>bathroom cabinet</a:t>
            </a:r>
          </a:p>
        </p:txBody>
      </p:sp>
      <p:sp>
        <p:nvSpPr>
          <p:cNvPr name="TextBox 13" id="13"/>
          <p:cNvSpPr txBox="true"/>
          <p:nvPr/>
        </p:nvSpPr>
        <p:spPr>
          <a:xfrm rot="0">
            <a:off x="12430754" y="7957087"/>
            <a:ext cx="5857246" cy="1276173"/>
          </a:xfrm>
          <a:prstGeom prst="rect">
            <a:avLst/>
          </a:prstGeom>
        </p:spPr>
        <p:txBody>
          <a:bodyPr anchor="t" rtlCol="false" tIns="0" lIns="0" bIns="0" rIns="0">
            <a:spAutoFit/>
          </a:bodyPr>
          <a:lstStyle/>
          <a:p>
            <a:pPr algn="l">
              <a:lnSpc>
                <a:spcPts val="9884"/>
              </a:lnSpc>
            </a:pPr>
            <a:r>
              <a:rPr lang="en-US" sz="8986">
                <a:solidFill>
                  <a:srgbClr val="9B5D0C"/>
                </a:solidFill>
                <a:latin typeface="Moontime"/>
                <a:ea typeface="Moontime"/>
                <a:cs typeface="Moontime"/>
                <a:sym typeface="Moontime"/>
              </a:rPr>
              <a:t>And many more</a:t>
            </a:r>
          </a:p>
        </p:txBody>
      </p:sp>
      <p:sp>
        <p:nvSpPr>
          <p:cNvPr name="TextBox 14" id="14"/>
          <p:cNvSpPr txBox="true"/>
          <p:nvPr/>
        </p:nvSpPr>
        <p:spPr>
          <a:xfrm rot="0">
            <a:off x="5871737" y="2310627"/>
            <a:ext cx="10411764" cy="565150"/>
          </a:xfrm>
          <a:prstGeom prst="rect">
            <a:avLst/>
          </a:prstGeom>
        </p:spPr>
        <p:txBody>
          <a:bodyPr anchor="t" rtlCol="false" tIns="0" lIns="0" bIns="0" rIns="0">
            <a:spAutoFit/>
          </a:bodyPr>
          <a:lstStyle/>
          <a:p>
            <a:pPr algn="l">
              <a:lnSpc>
                <a:spcPts val="4399"/>
              </a:lnSpc>
            </a:pPr>
            <a:r>
              <a:rPr lang="en-US" sz="3999">
                <a:solidFill>
                  <a:srgbClr val="000000"/>
                </a:solidFill>
                <a:latin typeface="Oswald"/>
                <a:ea typeface="Oswald"/>
                <a:cs typeface="Oswald"/>
                <a:sym typeface="Oswald"/>
              </a:rPr>
              <a:t>DOMESTIC AND COMMERCIAL </a:t>
            </a:r>
          </a:p>
        </p:txBody>
      </p:sp>
      <p:sp>
        <p:nvSpPr>
          <p:cNvPr name="TextBox 15" id="15"/>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grpSp>
        <p:nvGrpSpPr>
          <p:cNvPr name="Group 2" id="2"/>
          <p:cNvGrpSpPr/>
          <p:nvPr/>
        </p:nvGrpSpPr>
        <p:grpSpPr>
          <a:xfrm rot="0">
            <a:off x="0" y="3225546"/>
            <a:ext cx="8801979" cy="5693536"/>
            <a:chOff x="0" y="0"/>
            <a:chExt cx="696566" cy="450572"/>
          </a:xfrm>
        </p:grpSpPr>
        <p:sp>
          <p:nvSpPr>
            <p:cNvPr name="Freeform 3" id="3"/>
            <p:cNvSpPr/>
            <p:nvPr/>
          </p:nvSpPr>
          <p:spPr>
            <a:xfrm flipH="false" flipV="false" rot="0">
              <a:off x="0" y="0"/>
              <a:ext cx="696566" cy="450572"/>
            </a:xfrm>
            <a:custGeom>
              <a:avLst/>
              <a:gdLst/>
              <a:ahLst/>
              <a:cxnLst/>
              <a:rect r="r" b="b" t="t" l="l"/>
              <a:pathLst>
                <a:path h="450572" w="696566">
                  <a:moveTo>
                    <a:pt x="0" y="0"/>
                  </a:moveTo>
                  <a:lnTo>
                    <a:pt x="696566" y="0"/>
                  </a:lnTo>
                  <a:lnTo>
                    <a:pt x="696566" y="450572"/>
                  </a:lnTo>
                  <a:lnTo>
                    <a:pt x="0" y="450572"/>
                  </a:lnTo>
                  <a:close/>
                </a:path>
              </a:pathLst>
            </a:custGeom>
            <a:blipFill>
              <a:blip r:embed="rId2"/>
              <a:stretch>
                <a:fillRect l="0" t="-7973" r="0" b="-7973"/>
              </a:stretch>
            </a:blipFill>
          </p:spPr>
        </p:sp>
      </p:grpSp>
      <p:sp>
        <p:nvSpPr>
          <p:cNvPr name="Freeform 4" id="4"/>
          <p:cNvSpPr/>
          <p:nvPr/>
        </p:nvSpPr>
        <p:spPr>
          <a:xfrm flipH="false" flipV="false" rot="0">
            <a:off x="12131717" y="0"/>
            <a:ext cx="6156283" cy="4195377"/>
          </a:xfrm>
          <a:custGeom>
            <a:avLst/>
            <a:gdLst/>
            <a:ahLst/>
            <a:cxnLst/>
            <a:rect r="r" b="b" t="t" l="l"/>
            <a:pathLst>
              <a:path h="4195377" w="6156283">
                <a:moveTo>
                  <a:pt x="0" y="0"/>
                </a:moveTo>
                <a:lnTo>
                  <a:pt x="6156283" y="0"/>
                </a:lnTo>
                <a:lnTo>
                  <a:pt x="6156283" y="4195377"/>
                </a:lnTo>
                <a:lnTo>
                  <a:pt x="0" y="4195377"/>
                </a:lnTo>
                <a:lnTo>
                  <a:pt x="0" y="0"/>
                </a:lnTo>
                <a:close/>
              </a:path>
            </a:pathLst>
          </a:custGeom>
          <a:blipFill>
            <a:blip r:embed="rId3"/>
            <a:stretch>
              <a:fillRect l="0" t="-3009" r="0" b="-3009"/>
            </a:stretch>
          </a:blipFill>
        </p:spPr>
      </p:sp>
      <p:sp>
        <p:nvSpPr>
          <p:cNvPr name="Freeform 5" id="5"/>
          <p:cNvSpPr/>
          <p:nvPr/>
        </p:nvSpPr>
        <p:spPr>
          <a:xfrm flipH="false" flipV="false" rot="0">
            <a:off x="9798059" y="5143500"/>
            <a:ext cx="8489941" cy="4897389"/>
          </a:xfrm>
          <a:custGeom>
            <a:avLst/>
            <a:gdLst/>
            <a:ahLst/>
            <a:cxnLst/>
            <a:rect r="r" b="b" t="t" l="l"/>
            <a:pathLst>
              <a:path h="4897389" w="8489941">
                <a:moveTo>
                  <a:pt x="0" y="0"/>
                </a:moveTo>
                <a:lnTo>
                  <a:pt x="8489941" y="0"/>
                </a:lnTo>
                <a:lnTo>
                  <a:pt x="8489941" y="4897389"/>
                </a:lnTo>
                <a:lnTo>
                  <a:pt x="0" y="4897389"/>
                </a:lnTo>
                <a:lnTo>
                  <a:pt x="0" y="0"/>
                </a:lnTo>
                <a:close/>
              </a:path>
            </a:pathLst>
          </a:custGeom>
          <a:blipFill>
            <a:blip r:embed="rId4"/>
            <a:stretch>
              <a:fillRect l="0" t="-31501" r="-1141" b="0"/>
            </a:stretch>
          </a:blipFill>
        </p:spPr>
      </p:sp>
      <p:sp>
        <p:nvSpPr>
          <p:cNvPr name="TextBox 6" id="6"/>
          <p:cNvSpPr txBox="true"/>
          <p:nvPr/>
        </p:nvSpPr>
        <p:spPr>
          <a:xfrm rot="0">
            <a:off x="603776" y="675289"/>
            <a:ext cx="10095097"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OUR CRAFTMANSHIP</a:t>
            </a:r>
          </a:p>
        </p:txBody>
      </p:sp>
      <p:sp>
        <p:nvSpPr>
          <p:cNvPr name="TextBox 7" id="7"/>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149205"/>
            <a:ext cx="9050776" cy="7663571"/>
          </a:xfrm>
          <a:custGeom>
            <a:avLst/>
            <a:gdLst/>
            <a:ahLst/>
            <a:cxnLst/>
            <a:rect r="r" b="b" t="t" l="l"/>
            <a:pathLst>
              <a:path h="7663571" w="9050776">
                <a:moveTo>
                  <a:pt x="0" y="0"/>
                </a:moveTo>
                <a:lnTo>
                  <a:pt x="9050776" y="0"/>
                </a:lnTo>
                <a:lnTo>
                  <a:pt x="9050776" y="7663572"/>
                </a:lnTo>
                <a:lnTo>
                  <a:pt x="0" y="7663572"/>
                </a:lnTo>
                <a:lnTo>
                  <a:pt x="0" y="0"/>
                </a:lnTo>
                <a:close/>
              </a:path>
            </a:pathLst>
          </a:custGeom>
          <a:blipFill>
            <a:blip r:embed="rId2"/>
            <a:stretch>
              <a:fillRect l="-6448" t="0" r="-6448" b="0"/>
            </a:stretch>
          </a:blipFill>
        </p:spPr>
      </p:sp>
      <p:sp>
        <p:nvSpPr>
          <p:cNvPr name="Freeform 3" id="3"/>
          <p:cNvSpPr/>
          <p:nvPr/>
        </p:nvSpPr>
        <p:spPr>
          <a:xfrm flipH="false" flipV="false" rot="0">
            <a:off x="-353128" y="368790"/>
            <a:ext cx="9227602" cy="7008316"/>
          </a:xfrm>
          <a:custGeom>
            <a:avLst/>
            <a:gdLst/>
            <a:ahLst/>
            <a:cxnLst/>
            <a:rect r="r" b="b" t="t" l="l"/>
            <a:pathLst>
              <a:path h="7008316" w="9227602">
                <a:moveTo>
                  <a:pt x="0" y="0"/>
                </a:moveTo>
                <a:lnTo>
                  <a:pt x="9227602" y="0"/>
                </a:lnTo>
                <a:lnTo>
                  <a:pt x="9227602" y="7008316"/>
                </a:lnTo>
                <a:lnTo>
                  <a:pt x="0" y="7008316"/>
                </a:lnTo>
                <a:lnTo>
                  <a:pt x="0" y="0"/>
                </a:lnTo>
                <a:close/>
              </a:path>
            </a:pathLst>
          </a:custGeom>
          <a:blipFill>
            <a:blip r:embed="rId3"/>
            <a:stretch>
              <a:fillRect l="0" t="0" r="-5120" b="0"/>
            </a:stretch>
          </a:blipFill>
        </p:spPr>
      </p:sp>
      <p:sp>
        <p:nvSpPr>
          <p:cNvPr name="TextBox 4" id="4"/>
          <p:cNvSpPr txBox="true"/>
          <p:nvPr/>
        </p:nvSpPr>
        <p:spPr>
          <a:xfrm rot="0">
            <a:off x="9389406" y="365125"/>
            <a:ext cx="7869894"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QUALITY BUILDS</a:t>
            </a:r>
          </a:p>
        </p:txBody>
      </p:sp>
      <p:sp>
        <p:nvSpPr>
          <p:cNvPr name="TextBox 5" id="5"/>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Freeform 2" id="2"/>
          <p:cNvSpPr/>
          <p:nvPr/>
        </p:nvSpPr>
        <p:spPr>
          <a:xfrm flipH="false" flipV="false" rot="0">
            <a:off x="6527417" y="3083736"/>
            <a:ext cx="11760583" cy="6527123"/>
          </a:xfrm>
          <a:custGeom>
            <a:avLst/>
            <a:gdLst/>
            <a:ahLst/>
            <a:cxnLst/>
            <a:rect r="r" b="b" t="t" l="l"/>
            <a:pathLst>
              <a:path h="6527123" w="11760583">
                <a:moveTo>
                  <a:pt x="0" y="0"/>
                </a:moveTo>
                <a:lnTo>
                  <a:pt x="11760583" y="0"/>
                </a:lnTo>
                <a:lnTo>
                  <a:pt x="11760583" y="6527124"/>
                </a:lnTo>
                <a:lnTo>
                  <a:pt x="0" y="6527124"/>
                </a:lnTo>
                <a:lnTo>
                  <a:pt x="0" y="0"/>
                </a:lnTo>
                <a:close/>
              </a:path>
            </a:pathLst>
          </a:custGeom>
          <a:blipFill>
            <a:blip r:embed="rId2"/>
            <a:stretch>
              <a:fillRect l="0" t="0" r="0" b="0"/>
            </a:stretch>
          </a:blipFill>
        </p:spPr>
      </p:sp>
      <p:sp>
        <p:nvSpPr>
          <p:cNvPr name="Freeform 3" id="3"/>
          <p:cNvSpPr/>
          <p:nvPr/>
        </p:nvSpPr>
        <p:spPr>
          <a:xfrm flipH="false" flipV="false" rot="0">
            <a:off x="141142" y="364787"/>
            <a:ext cx="6076228" cy="4514595"/>
          </a:xfrm>
          <a:custGeom>
            <a:avLst/>
            <a:gdLst/>
            <a:ahLst/>
            <a:cxnLst/>
            <a:rect r="r" b="b" t="t" l="l"/>
            <a:pathLst>
              <a:path h="4514595" w="6076228">
                <a:moveTo>
                  <a:pt x="0" y="0"/>
                </a:moveTo>
                <a:lnTo>
                  <a:pt x="6076228" y="0"/>
                </a:lnTo>
                <a:lnTo>
                  <a:pt x="6076228" y="4514595"/>
                </a:lnTo>
                <a:lnTo>
                  <a:pt x="0" y="4514595"/>
                </a:lnTo>
                <a:lnTo>
                  <a:pt x="0" y="0"/>
                </a:lnTo>
                <a:close/>
              </a:path>
            </a:pathLst>
          </a:custGeom>
          <a:blipFill>
            <a:blip r:embed="rId3"/>
            <a:stretch>
              <a:fillRect l="-10806" t="-74336" r="-8404" b="-39592"/>
            </a:stretch>
          </a:blipFill>
        </p:spPr>
      </p:sp>
      <p:sp>
        <p:nvSpPr>
          <p:cNvPr name="Freeform 4" id="4"/>
          <p:cNvSpPr/>
          <p:nvPr/>
        </p:nvSpPr>
        <p:spPr>
          <a:xfrm flipH="false" flipV="false" rot="0">
            <a:off x="0" y="5143500"/>
            <a:ext cx="6358513" cy="6166389"/>
          </a:xfrm>
          <a:custGeom>
            <a:avLst/>
            <a:gdLst/>
            <a:ahLst/>
            <a:cxnLst/>
            <a:rect r="r" b="b" t="t" l="l"/>
            <a:pathLst>
              <a:path h="6166389" w="6358513">
                <a:moveTo>
                  <a:pt x="0" y="0"/>
                </a:moveTo>
                <a:lnTo>
                  <a:pt x="6358513" y="0"/>
                </a:lnTo>
                <a:lnTo>
                  <a:pt x="6358513" y="6166389"/>
                </a:lnTo>
                <a:lnTo>
                  <a:pt x="0" y="6166389"/>
                </a:lnTo>
                <a:lnTo>
                  <a:pt x="0" y="0"/>
                </a:lnTo>
                <a:close/>
              </a:path>
            </a:pathLst>
          </a:custGeom>
          <a:blipFill>
            <a:blip r:embed="rId4"/>
            <a:stretch>
              <a:fillRect l="0" t="-47484" r="-7270" b="0"/>
            </a:stretch>
          </a:blipFill>
        </p:spPr>
      </p:sp>
      <p:sp>
        <p:nvSpPr>
          <p:cNvPr name="TextBox 5" id="5"/>
          <p:cNvSpPr txBox="true"/>
          <p:nvPr/>
        </p:nvSpPr>
        <p:spPr>
          <a:xfrm rot="0">
            <a:off x="7237161" y="693434"/>
            <a:ext cx="10022139" cy="1422400"/>
          </a:xfrm>
          <a:prstGeom prst="rect">
            <a:avLst/>
          </a:prstGeom>
        </p:spPr>
        <p:txBody>
          <a:bodyPr anchor="t" rtlCol="false" tIns="0" lIns="0" bIns="0" rIns="0">
            <a:spAutoFit/>
          </a:bodyPr>
          <a:lstStyle/>
          <a:p>
            <a:pPr algn="l">
              <a:lnSpc>
                <a:spcPts val="10999"/>
              </a:lnSpc>
            </a:pPr>
            <a:r>
              <a:rPr lang="en-US" sz="9999">
                <a:solidFill>
                  <a:srgbClr val="9B5D0C"/>
                </a:solidFill>
                <a:latin typeface="Oswald"/>
                <a:ea typeface="Oswald"/>
                <a:cs typeface="Oswald"/>
                <a:sym typeface="Oswald"/>
              </a:rPr>
              <a:t>ELEGANT DESIGNS</a:t>
            </a:r>
          </a:p>
        </p:txBody>
      </p:sp>
      <p:sp>
        <p:nvSpPr>
          <p:cNvPr name="TextBox 6" id="6"/>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Freeform 2" id="2"/>
          <p:cNvSpPr/>
          <p:nvPr/>
        </p:nvSpPr>
        <p:spPr>
          <a:xfrm flipH="false" flipV="false" rot="0">
            <a:off x="0" y="1028700"/>
            <a:ext cx="9144000" cy="6858000"/>
          </a:xfrm>
          <a:custGeom>
            <a:avLst/>
            <a:gdLst/>
            <a:ahLst/>
            <a:cxnLst/>
            <a:rect r="r" b="b" t="t" l="l"/>
            <a:pathLst>
              <a:path h="6858000" w="9144000">
                <a:moveTo>
                  <a:pt x="0" y="0"/>
                </a:moveTo>
                <a:lnTo>
                  <a:pt x="9144000" y="0"/>
                </a:lnTo>
                <a:lnTo>
                  <a:pt x="9144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9779925" y="2419436"/>
            <a:ext cx="8508075" cy="7283905"/>
          </a:xfrm>
          <a:custGeom>
            <a:avLst/>
            <a:gdLst/>
            <a:ahLst/>
            <a:cxnLst/>
            <a:rect r="r" b="b" t="t" l="l"/>
            <a:pathLst>
              <a:path h="7283905" w="8508075">
                <a:moveTo>
                  <a:pt x="0" y="0"/>
                </a:moveTo>
                <a:lnTo>
                  <a:pt x="8508075" y="0"/>
                </a:lnTo>
                <a:lnTo>
                  <a:pt x="8508075" y="7283904"/>
                </a:lnTo>
                <a:lnTo>
                  <a:pt x="0" y="7283904"/>
                </a:lnTo>
                <a:lnTo>
                  <a:pt x="0" y="0"/>
                </a:lnTo>
                <a:close/>
              </a:path>
            </a:pathLst>
          </a:custGeom>
          <a:blipFill>
            <a:blip r:embed="rId3"/>
            <a:stretch>
              <a:fillRect l="-10290" t="0" r="-3858" b="0"/>
            </a:stretch>
          </a:blipFill>
        </p:spPr>
      </p:sp>
      <p:sp>
        <p:nvSpPr>
          <p:cNvPr name="TextBox 4" id="4"/>
          <p:cNvSpPr txBox="true"/>
          <p:nvPr/>
        </p:nvSpPr>
        <p:spPr>
          <a:xfrm rot="0">
            <a:off x="9779925" y="491487"/>
            <a:ext cx="8344118" cy="1150626"/>
          </a:xfrm>
          <a:prstGeom prst="rect">
            <a:avLst/>
          </a:prstGeom>
        </p:spPr>
        <p:txBody>
          <a:bodyPr anchor="t" rtlCol="false" tIns="0" lIns="0" bIns="0" rIns="0">
            <a:spAutoFit/>
          </a:bodyPr>
          <a:lstStyle/>
          <a:p>
            <a:pPr algn="l">
              <a:lnSpc>
                <a:spcPts val="8910"/>
              </a:lnSpc>
            </a:pPr>
            <a:r>
              <a:rPr lang="en-US" sz="8100">
                <a:solidFill>
                  <a:srgbClr val="9B5D0C"/>
                </a:solidFill>
                <a:latin typeface="Oswald"/>
                <a:ea typeface="Oswald"/>
                <a:cs typeface="Oswald"/>
                <a:sym typeface="Oswald"/>
              </a:rPr>
              <a:t>TAILORED SOLUTIONS</a:t>
            </a:r>
          </a:p>
        </p:txBody>
      </p:sp>
      <p:sp>
        <p:nvSpPr>
          <p:cNvPr name="TextBox 5" id="5"/>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sp>
        <p:nvSpPr>
          <p:cNvPr name="Freeform 2" id="2"/>
          <p:cNvSpPr/>
          <p:nvPr/>
        </p:nvSpPr>
        <p:spPr>
          <a:xfrm flipH="false" flipV="false" rot="0">
            <a:off x="0" y="-29757"/>
            <a:ext cx="8914216" cy="7142515"/>
          </a:xfrm>
          <a:custGeom>
            <a:avLst/>
            <a:gdLst/>
            <a:ahLst/>
            <a:cxnLst/>
            <a:rect r="r" b="b" t="t" l="l"/>
            <a:pathLst>
              <a:path h="7142515" w="8914216">
                <a:moveTo>
                  <a:pt x="0" y="0"/>
                </a:moveTo>
                <a:lnTo>
                  <a:pt x="8914216" y="0"/>
                </a:lnTo>
                <a:lnTo>
                  <a:pt x="8914216" y="7142516"/>
                </a:lnTo>
                <a:lnTo>
                  <a:pt x="0" y="7142516"/>
                </a:lnTo>
                <a:lnTo>
                  <a:pt x="0" y="0"/>
                </a:lnTo>
                <a:close/>
              </a:path>
            </a:pathLst>
          </a:custGeom>
          <a:blipFill>
            <a:blip r:embed="rId2"/>
            <a:stretch>
              <a:fillRect l="0" t="0" r="0" b="0"/>
            </a:stretch>
          </a:blipFill>
        </p:spPr>
      </p:sp>
      <p:sp>
        <p:nvSpPr>
          <p:cNvPr name="Freeform 3" id="3"/>
          <p:cNvSpPr/>
          <p:nvPr/>
        </p:nvSpPr>
        <p:spPr>
          <a:xfrm flipH="false" flipV="false" rot="0">
            <a:off x="7272876" y="5803081"/>
            <a:ext cx="3282678" cy="4291083"/>
          </a:xfrm>
          <a:custGeom>
            <a:avLst/>
            <a:gdLst/>
            <a:ahLst/>
            <a:cxnLst/>
            <a:rect r="r" b="b" t="t" l="l"/>
            <a:pathLst>
              <a:path h="4291083" w="3282678">
                <a:moveTo>
                  <a:pt x="0" y="0"/>
                </a:moveTo>
                <a:lnTo>
                  <a:pt x="3282679" y="0"/>
                </a:lnTo>
                <a:lnTo>
                  <a:pt x="3282679" y="4291082"/>
                </a:lnTo>
                <a:lnTo>
                  <a:pt x="0" y="4291082"/>
                </a:lnTo>
                <a:lnTo>
                  <a:pt x="0" y="0"/>
                </a:lnTo>
                <a:close/>
              </a:path>
            </a:pathLst>
          </a:custGeom>
          <a:blipFill>
            <a:blip r:embed="rId3"/>
            <a:stretch>
              <a:fillRect l="0" t="0" r="0" b="0"/>
            </a:stretch>
          </a:blipFill>
        </p:spPr>
      </p:sp>
      <p:sp>
        <p:nvSpPr>
          <p:cNvPr name="Freeform 4" id="4"/>
          <p:cNvSpPr/>
          <p:nvPr/>
        </p:nvSpPr>
        <p:spPr>
          <a:xfrm flipH="false" flipV="false" rot="0">
            <a:off x="11192417" y="2695421"/>
            <a:ext cx="6584880" cy="7398742"/>
          </a:xfrm>
          <a:custGeom>
            <a:avLst/>
            <a:gdLst/>
            <a:ahLst/>
            <a:cxnLst/>
            <a:rect r="r" b="b" t="t" l="l"/>
            <a:pathLst>
              <a:path h="7398742" w="6584880">
                <a:moveTo>
                  <a:pt x="0" y="0"/>
                </a:moveTo>
                <a:lnTo>
                  <a:pt x="6584881" y="0"/>
                </a:lnTo>
                <a:lnTo>
                  <a:pt x="6584881" y="7398742"/>
                </a:lnTo>
                <a:lnTo>
                  <a:pt x="0" y="7398742"/>
                </a:lnTo>
                <a:lnTo>
                  <a:pt x="0" y="0"/>
                </a:lnTo>
                <a:close/>
              </a:path>
            </a:pathLst>
          </a:custGeom>
          <a:blipFill>
            <a:blip r:embed="rId4"/>
            <a:stretch>
              <a:fillRect l="0" t="0" r="0" b="0"/>
            </a:stretch>
          </a:blipFill>
        </p:spPr>
      </p:sp>
      <p:sp>
        <p:nvSpPr>
          <p:cNvPr name="TextBox 5" id="5"/>
          <p:cNvSpPr txBox="true"/>
          <p:nvPr/>
        </p:nvSpPr>
        <p:spPr>
          <a:xfrm rot="0">
            <a:off x="9779925" y="491487"/>
            <a:ext cx="8344118" cy="1150626"/>
          </a:xfrm>
          <a:prstGeom prst="rect">
            <a:avLst/>
          </a:prstGeom>
        </p:spPr>
        <p:txBody>
          <a:bodyPr anchor="t" rtlCol="false" tIns="0" lIns="0" bIns="0" rIns="0">
            <a:spAutoFit/>
          </a:bodyPr>
          <a:lstStyle/>
          <a:p>
            <a:pPr algn="l">
              <a:lnSpc>
                <a:spcPts val="8910"/>
              </a:lnSpc>
            </a:pPr>
            <a:r>
              <a:rPr lang="en-US" sz="8100">
                <a:solidFill>
                  <a:srgbClr val="9B5D0C"/>
                </a:solidFill>
                <a:latin typeface="Oswald"/>
                <a:ea typeface="Oswald"/>
                <a:cs typeface="Oswald"/>
                <a:sym typeface="Oswald"/>
              </a:rPr>
              <a:t>CRAFTED WITH CARE</a:t>
            </a:r>
          </a:p>
        </p:txBody>
      </p:sp>
      <p:sp>
        <p:nvSpPr>
          <p:cNvPr name="TextBox 6" id="6"/>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FD6CF"/>
        </a:solidFill>
      </p:bgPr>
    </p:bg>
    <p:spTree>
      <p:nvGrpSpPr>
        <p:cNvPr id="1" name=""/>
        <p:cNvGrpSpPr/>
        <p:nvPr/>
      </p:nvGrpSpPr>
      <p:grpSpPr>
        <a:xfrm>
          <a:off x="0" y="0"/>
          <a:ext cx="0" cy="0"/>
          <a:chOff x="0" y="0"/>
          <a:chExt cx="0" cy="0"/>
        </a:xfrm>
      </p:grpSpPr>
      <p:grpSp>
        <p:nvGrpSpPr>
          <p:cNvPr name="Group 2" id="2"/>
          <p:cNvGrpSpPr/>
          <p:nvPr/>
        </p:nvGrpSpPr>
        <p:grpSpPr>
          <a:xfrm rot="0">
            <a:off x="506711" y="4841410"/>
            <a:ext cx="3983757" cy="5802426"/>
            <a:chOff x="0" y="0"/>
            <a:chExt cx="617188" cy="898948"/>
          </a:xfrm>
        </p:grpSpPr>
        <p:sp>
          <p:nvSpPr>
            <p:cNvPr name="Freeform 3" id="3"/>
            <p:cNvSpPr/>
            <p:nvPr/>
          </p:nvSpPr>
          <p:spPr>
            <a:xfrm flipH="false" flipV="false" rot="0">
              <a:off x="0" y="0"/>
              <a:ext cx="617188" cy="898948"/>
            </a:xfrm>
            <a:custGeom>
              <a:avLst/>
              <a:gdLst/>
              <a:ahLst/>
              <a:cxnLst/>
              <a:rect r="r" b="b" t="t" l="l"/>
              <a:pathLst>
                <a:path h="898948" w="617188">
                  <a:moveTo>
                    <a:pt x="44698" y="0"/>
                  </a:moveTo>
                  <a:lnTo>
                    <a:pt x="572491" y="0"/>
                  </a:lnTo>
                  <a:cubicBezTo>
                    <a:pt x="584345" y="0"/>
                    <a:pt x="595714" y="4709"/>
                    <a:pt x="604097" y="13092"/>
                  </a:cubicBezTo>
                  <a:cubicBezTo>
                    <a:pt x="612479" y="21474"/>
                    <a:pt x="617188" y="32843"/>
                    <a:pt x="617188" y="44698"/>
                  </a:cubicBezTo>
                  <a:lnTo>
                    <a:pt x="617188" y="854250"/>
                  </a:lnTo>
                  <a:cubicBezTo>
                    <a:pt x="617188" y="866104"/>
                    <a:pt x="612479" y="877474"/>
                    <a:pt x="604097" y="885856"/>
                  </a:cubicBezTo>
                  <a:cubicBezTo>
                    <a:pt x="595714" y="894238"/>
                    <a:pt x="584345" y="898948"/>
                    <a:pt x="572491" y="898948"/>
                  </a:cubicBezTo>
                  <a:lnTo>
                    <a:pt x="44698" y="898948"/>
                  </a:lnTo>
                  <a:cubicBezTo>
                    <a:pt x="32843" y="898948"/>
                    <a:pt x="21474" y="894238"/>
                    <a:pt x="13092" y="885856"/>
                  </a:cubicBezTo>
                  <a:cubicBezTo>
                    <a:pt x="4709" y="877474"/>
                    <a:pt x="0" y="866104"/>
                    <a:pt x="0" y="854250"/>
                  </a:cubicBezTo>
                  <a:lnTo>
                    <a:pt x="0" y="44698"/>
                  </a:lnTo>
                  <a:cubicBezTo>
                    <a:pt x="0" y="32843"/>
                    <a:pt x="4709" y="21474"/>
                    <a:pt x="13092" y="13092"/>
                  </a:cubicBezTo>
                  <a:cubicBezTo>
                    <a:pt x="21474" y="4709"/>
                    <a:pt x="32843" y="0"/>
                    <a:pt x="44698" y="0"/>
                  </a:cubicBezTo>
                  <a:close/>
                </a:path>
              </a:pathLst>
            </a:custGeom>
            <a:blipFill>
              <a:blip r:embed="rId2"/>
              <a:stretch>
                <a:fillRect l="-4619" t="0" r="-4619" b="0"/>
              </a:stretch>
            </a:blipFill>
          </p:spPr>
        </p:sp>
      </p:grpSp>
      <p:grpSp>
        <p:nvGrpSpPr>
          <p:cNvPr name="Group 4" id="4"/>
          <p:cNvGrpSpPr/>
          <p:nvPr/>
        </p:nvGrpSpPr>
        <p:grpSpPr>
          <a:xfrm rot="0">
            <a:off x="4934669" y="4838467"/>
            <a:ext cx="3983757" cy="5802426"/>
            <a:chOff x="0" y="0"/>
            <a:chExt cx="617188" cy="898948"/>
          </a:xfrm>
        </p:grpSpPr>
        <p:sp>
          <p:nvSpPr>
            <p:cNvPr name="Freeform 5" id="5"/>
            <p:cNvSpPr/>
            <p:nvPr/>
          </p:nvSpPr>
          <p:spPr>
            <a:xfrm flipH="false" flipV="false" rot="0">
              <a:off x="0" y="0"/>
              <a:ext cx="617188" cy="898948"/>
            </a:xfrm>
            <a:custGeom>
              <a:avLst/>
              <a:gdLst/>
              <a:ahLst/>
              <a:cxnLst/>
              <a:rect r="r" b="b" t="t" l="l"/>
              <a:pathLst>
                <a:path h="898948" w="617188">
                  <a:moveTo>
                    <a:pt x="44698" y="0"/>
                  </a:moveTo>
                  <a:lnTo>
                    <a:pt x="572491" y="0"/>
                  </a:lnTo>
                  <a:cubicBezTo>
                    <a:pt x="584345" y="0"/>
                    <a:pt x="595714" y="4709"/>
                    <a:pt x="604097" y="13092"/>
                  </a:cubicBezTo>
                  <a:cubicBezTo>
                    <a:pt x="612479" y="21474"/>
                    <a:pt x="617188" y="32843"/>
                    <a:pt x="617188" y="44698"/>
                  </a:cubicBezTo>
                  <a:lnTo>
                    <a:pt x="617188" y="854250"/>
                  </a:lnTo>
                  <a:cubicBezTo>
                    <a:pt x="617188" y="866104"/>
                    <a:pt x="612479" y="877474"/>
                    <a:pt x="604097" y="885856"/>
                  </a:cubicBezTo>
                  <a:cubicBezTo>
                    <a:pt x="595714" y="894238"/>
                    <a:pt x="584345" y="898948"/>
                    <a:pt x="572491" y="898948"/>
                  </a:cubicBezTo>
                  <a:lnTo>
                    <a:pt x="44698" y="898948"/>
                  </a:lnTo>
                  <a:cubicBezTo>
                    <a:pt x="32843" y="898948"/>
                    <a:pt x="21474" y="894238"/>
                    <a:pt x="13092" y="885856"/>
                  </a:cubicBezTo>
                  <a:cubicBezTo>
                    <a:pt x="4709" y="877474"/>
                    <a:pt x="0" y="866104"/>
                    <a:pt x="0" y="854250"/>
                  </a:cubicBezTo>
                  <a:lnTo>
                    <a:pt x="0" y="44698"/>
                  </a:lnTo>
                  <a:cubicBezTo>
                    <a:pt x="0" y="32843"/>
                    <a:pt x="4709" y="21474"/>
                    <a:pt x="13092" y="13092"/>
                  </a:cubicBezTo>
                  <a:cubicBezTo>
                    <a:pt x="21474" y="4709"/>
                    <a:pt x="32843" y="0"/>
                    <a:pt x="44698" y="0"/>
                  </a:cubicBezTo>
                  <a:close/>
                </a:path>
              </a:pathLst>
            </a:custGeom>
            <a:blipFill>
              <a:blip r:embed="rId3"/>
              <a:stretch>
                <a:fillRect l="-4619" t="0" r="-4619" b="0"/>
              </a:stretch>
            </a:blipFill>
          </p:spPr>
        </p:sp>
      </p:grpSp>
      <p:grpSp>
        <p:nvGrpSpPr>
          <p:cNvPr name="Group 6" id="6"/>
          <p:cNvGrpSpPr/>
          <p:nvPr/>
        </p:nvGrpSpPr>
        <p:grpSpPr>
          <a:xfrm rot="0">
            <a:off x="9366100" y="4841410"/>
            <a:ext cx="3983757" cy="5802426"/>
            <a:chOff x="0" y="0"/>
            <a:chExt cx="617188" cy="898948"/>
          </a:xfrm>
        </p:grpSpPr>
        <p:sp>
          <p:nvSpPr>
            <p:cNvPr name="Freeform 7" id="7"/>
            <p:cNvSpPr/>
            <p:nvPr/>
          </p:nvSpPr>
          <p:spPr>
            <a:xfrm flipH="false" flipV="false" rot="0">
              <a:off x="0" y="0"/>
              <a:ext cx="617188" cy="898948"/>
            </a:xfrm>
            <a:custGeom>
              <a:avLst/>
              <a:gdLst/>
              <a:ahLst/>
              <a:cxnLst/>
              <a:rect r="r" b="b" t="t" l="l"/>
              <a:pathLst>
                <a:path h="898948" w="617188">
                  <a:moveTo>
                    <a:pt x="44698" y="0"/>
                  </a:moveTo>
                  <a:lnTo>
                    <a:pt x="572491" y="0"/>
                  </a:lnTo>
                  <a:cubicBezTo>
                    <a:pt x="584345" y="0"/>
                    <a:pt x="595714" y="4709"/>
                    <a:pt x="604097" y="13092"/>
                  </a:cubicBezTo>
                  <a:cubicBezTo>
                    <a:pt x="612479" y="21474"/>
                    <a:pt x="617188" y="32843"/>
                    <a:pt x="617188" y="44698"/>
                  </a:cubicBezTo>
                  <a:lnTo>
                    <a:pt x="617188" y="854250"/>
                  </a:lnTo>
                  <a:cubicBezTo>
                    <a:pt x="617188" y="866104"/>
                    <a:pt x="612479" y="877474"/>
                    <a:pt x="604097" y="885856"/>
                  </a:cubicBezTo>
                  <a:cubicBezTo>
                    <a:pt x="595714" y="894238"/>
                    <a:pt x="584345" y="898948"/>
                    <a:pt x="572491" y="898948"/>
                  </a:cubicBezTo>
                  <a:lnTo>
                    <a:pt x="44698" y="898948"/>
                  </a:lnTo>
                  <a:cubicBezTo>
                    <a:pt x="32843" y="898948"/>
                    <a:pt x="21474" y="894238"/>
                    <a:pt x="13092" y="885856"/>
                  </a:cubicBezTo>
                  <a:cubicBezTo>
                    <a:pt x="4709" y="877474"/>
                    <a:pt x="0" y="866104"/>
                    <a:pt x="0" y="854250"/>
                  </a:cubicBezTo>
                  <a:lnTo>
                    <a:pt x="0" y="44698"/>
                  </a:lnTo>
                  <a:cubicBezTo>
                    <a:pt x="0" y="32843"/>
                    <a:pt x="4709" y="21474"/>
                    <a:pt x="13092" y="13092"/>
                  </a:cubicBezTo>
                  <a:cubicBezTo>
                    <a:pt x="21474" y="4709"/>
                    <a:pt x="32843" y="0"/>
                    <a:pt x="44698" y="0"/>
                  </a:cubicBezTo>
                  <a:close/>
                </a:path>
              </a:pathLst>
            </a:custGeom>
            <a:blipFill>
              <a:blip r:embed="rId4"/>
              <a:stretch>
                <a:fillRect l="-4619" t="0" r="-4619" b="0"/>
              </a:stretch>
            </a:blipFill>
          </p:spPr>
        </p:sp>
      </p:grpSp>
      <p:grpSp>
        <p:nvGrpSpPr>
          <p:cNvPr name="Group 8" id="8"/>
          <p:cNvGrpSpPr/>
          <p:nvPr/>
        </p:nvGrpSpPr>
        <p:grpSpPr>
          <a:xfrm rot="0">
            <a:off x="13797532" y="4841410"/>
            <a:ext cx="3983757" cy="5802426"/>
            <a:chOff x="0" y="0"/>
            <a:chExt cx="617188" cy="898948"/>
          </a:xfrm>
        </p:grpSpPr>
        <p:sp>
          <p:nvSpPr>
            <p:cNvPr name="Freeform 9" id="9"/>
            <p:cNvSpPr/>
            <p:nvPr/>
          </p:nvSpPr>
          <p:spPr>
            <a:xfrm flipH="false" flipV="false" rot="0">
              <a:off x="0" y="0"/>
              <a:ext cx="617188" cy="898948"/>
            </a:xfrm>
            <a:custGeom>
              <a:avLst/>
              <a:gdLst/>
              <a:ahLst/>
              <a:cxnLst/>
              <a:rect r="r" b="b" t="t" l="l"/>
              <a:pathLst>
                <a:path h="898948" w="617188">
                  <a:moveTo>
                    <a:pt x="44698" y="0"/>
                  </a:moveTo>
                  <a:lnTo>
                    <a:pt x="572491" y="0"/>
                  </a:lnTo>
                  <a:cubicBezTo>
                    <a:pt x="584345" y="0"/>
                    <a:pt x="595714" y="4709"/>
                    <a:pt x="604097" y="13092"/>
                  </a:cubicBezTo>
                  <a:cubicBezTo>
                    <a:pt x="612479" y="21474"/>
                    <a:pt x="617188" y="32843"/>
                    <a:pt x="617188" y="44698"/>
                  </a:cubicBezTo>
                  <a:lnTo>
                    <a:pt x="617188" y="854250"/>
                  </a:lnTo>
                  <a:cubicBezTo>
                    <a:pt x="617188" y="866104"/>
                    <a:pt x="612479" y="877474"/>
                    <a:pt x="604097" y="885856"/>
                  </a:cubicBezTo>
                  <a:cubicBezTo>
                    <a:pt x="595714" y="894238"/>
                    <a:pt x="584345" y="898948"/>
                    <a:pt x="572491" y="898948"/>
                  </a:cubicBezTo>
                  <a:lnTo>
                    <a:pt x="44698" y="898948"/>
                  </a:lnTo>
                  <a:cubicBezTo>
                    <a:pt x="32843" y="898948"/>
                    <a:pt x="21474" y="894238"/>
                    <a:pt x="13092" y="885856"/>
                  </a:cubicBezTo>
                  <a:cubicBezTo>
                    <a:pt x="4709" y="877474"/>
                    <a:pt x="0" y="866104"/>
                    <a:pt x="0" y="854250"/>
                  </a:cubicBezTo>
                  <a:lnTo>
                    <a:pt x="0" y="44698"/>
                  </a:lnTo>
                  <a:cubicBezTo>
                    <a:pt x="0" y="32843"/>
                    <a:pt x="4709" y="21474"/>
                    <a:pt x="13092" y="13092"/>
                  </a:cubicBezTo>
                  <a:cubicBezTo>
                    <a:pt x="21474" y="4709"/>
                    <a:pt x="32843" y="0"/>
                    <a:pt x="44698" y="0"/>
                  </a:cubicBezTo>
                  <a:close/>
                </a:path>
              </a:pathLst>
            </a:custGeom>
            <a:blipFill>
              <a:blip r:embed="rId5"/>
              <a:stretch>
                <a:fillRect l="-4619" t="0" r="-4619" b="0"/>
              </a:stretch>
            </a:blipFill>
          </p:spPr>
        </p:sp>
      </p:grpSp>
      <p:sp>
        <p:nvSpPr>
          <p:cNvPr name="TextBox 10" id="10"/>
          <p:cNvSpPr txBox="true"/>
          <p:nvPr/>
        </p:nvSpPr>
        <p:spPr>
          <a:xfrm rot="0">
            <a:off x="4089559" y="1123950"/>
            <a:ext cx="10108882" cy="1422400"/>
          </a:xfrm>
          <a:prstGeom prst="rect">
            <a:avLst/>
          </a:prstGeom>
        </p:spPr>
        <p:txBody>
          <a:bodyPr anchor="t" rtlCol="false" tIns="0" lIns="0" bIns="0" rIns="0">
            <a:spAutoFit/>
          </a:bodyPr>
          <a:lstStyle/>
          <a:p>
            <a:pPr algn="ctr">
              <a:lnSpc>
                <a:spcPts val="10999"/>
              </a:lnSpc>
            </a:pPr>
            <a:r>
              <a:rPr lang="en-US" sz="9999">
                <a:solidFill>
                  <a:srgbClr val="9B5D0C"/>
                </a:solidFill>
                <a:latin typeface="Oswald"/>
                <a:ea typeface="Oswald"/>
                <a:cs typeface="Oswald"/>
                <a:sym typeface="Oswald"/>
              </a:rPr>
              <a:t>OUR WORKSHOP</a:t>
            </a:r>
          </a:p>
        </p:txBody>
      </p:sp>
      <p:sp>
        <p:nvSpPr>
          <p:cNvPr name="TextBox 11" id="11"/>
          <p:cNvSpPr txBox="true"/>
          <p:nvPr/>
        </p:nvSpPr>
        <p:spPr>
          <a:xfrm rot="0">
            <a:off x="584050" y="2806467"/>
            <a:ext cx="17564100" cy="1655445"/>
          </a:xfrm>
          <a:prstGeom prst="rect">
            <a:avLst/>
          </a:prstGeom>
        </p:spPr>
        <p:txBody>
          <a:bodyPr anchor="t" rtlCol="false" tIns="0" lIns="0" bIns="0" rIns="0">
            <a:spAutoFit/>
          </a:bodyPr>
          <a:lstStyle/>
          <a:p>
            <a:pPr algn="ctr">
              <a:lnSpc>
                <a:spcPts val="5059"/>
              </a:lnSpc>
            </a:pPr>
            <a:r>
              <a:rPr lang="en-US" sz="4599">
                <a:solidFill>
                  <a:srgbClr val="9B5D0C"/>
                </a:solidFill>
                <a:latin typeface="Oswald"/>
                <a:ea typeface="Oswald"/>
                <a:cs typeface="Oswald"/>
                <a:sym typeface="Oswald"/>
              </a:rPr>
              <a:t>The company’s workshop is located at Whitchurch Business Park, Aylesbury</a:t>
            </a:r>
          </a:p>
          <a:p>
            <a:pPr algn="ctr">
              <a:lnSpc>
                <a:spcPts val="7809"/>
              </a:lnSpc>
            </a:pPr>
          </a:p>
        </p:txBody>
      </p:sp>
      <p:sp>
        <p:nvSpPr>
          <p:cNvPr name="TextBox 12" id="12"/>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9B5D0C"/>
                </a:solidFill>
                <a:latin typeface="Canva Sans"/>
                <a:ea typeface="Canva Sans"/>
                <a:cs typeface="Canva Sans"/>
                <a:sym typeface="Canva Sans"/>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DAGhbtfidJY</dc:identifier>
  <dcterms:modified xsi:type="dcterms:W3CDTF">2011-08-01T06:04:30Z</dcterms:modified>
  <cp:revision>1</cp:revision>
  <dc:title>Boden Company Presentation</dc:title>
</cp:coreProperties>
</file>